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3"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333F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156" y="13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8E529-3AE4-4E0C-9A2E-4E4365E10116}" type="datetimeFigureOut">
              <a:rPr lang="en-US" smtClean="0"/>
              <a:t>4/19/2018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C6E84-B7C2-47B5-9DF1-1E301D79603E}" type="slidenum">
              <a:rPr lang="en-US" smtClean="0"/>
              <a:t>‹#›</a:t>
            </a:fld>
            <a:endParaRPr lang="en-US"/>
          </a:p>
        </p:txBody>
      </p:sp>
    </p:spTree>
    <p:extLst>
      <p:ext uri="{BB962C8B-B14F-4D97-AF65-F5344CB8AC3E}">
        <p14:creationId xmlns:p14="http://schemas.microsoft.com/office/powerpoint/2010/main" val="2212938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4B6F6A-FA0B-46A0-B5EA-47D6A1870D30}"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2014562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4B6F6A-FA0B-46A0-B5EA-47D6A1870D30}"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2210770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4B6F6A-FA0B-46A0-B5EA-47D6A1870D30}"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397747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4B6F6A-FA0B-46A0-B5EA-47D6A1870D30}"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307895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4B6F6A-FA0B-46A0-B5EA-47D6A1870D30}"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367517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4B6F6A-FA0B-46A0-B5EA-47D6A1870D30}"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401955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4B6F6A-FA0B-46A0-B5EA-47D6A1870D30}"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405375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4B6F6A-FA0B-46A0-B5EA-47D6A1870D30}"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2256148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4B6F6A-FA0B-46A0-B5EA-47D6A1870D30}"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4208149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4B6F6A-FA0B-46A0-B5EA-47D6A1870D30}"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1422229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4B6F6A-FA0B-46A0-B5EA-47D6A1870D30}"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EC1EB-0633-42A7-9E5E-7744A3AAEF36}" type="slidenum">
              <a:rPr lang="en-US" smtClean="0"/>
              <a:t>‹#›</a:t>
            </a:fld>
            <a:endParaRPr lang="en-US"/>
          </a:p>
        </p:txBody>
      </p:sp>
    </p:spTree>
    <p:extLst>
      <p:ext uri="{BB962C8B-B14F-4D97-AF65-F5344CB8AC3E}">
        <p14:creationId xmlns:p14="http://schemas.microsoft.com/office/powerpoint/2010/main" val="254571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4B6F6A-FA0B-46A0-B5EA-47D6A1870D30}" type="datetimeFigureOut">
              <a:rPr lang="en-US" smtClean="0"/>
              <a:t>4/19/2018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EC1EB-0633-42A7-9E5E-7744A3AAEF36}" type="slidenum">
              <a:rPr lang="en-US" smtClean="0"/>
              <a:t>‹#›</a:t>
            </a:fld>
            <a:endParaRPr lang="en-US"/>
          </a:p>
        </p:txBody>
      </p:sp>
    </p:spTree>
    <p:extLst>
      <p:ext uri="{BB962C8B-B14F-4D97-AF65-F5344CB8AC3E}">
        <p14:creationId xmlns:p14="http://schemas.microsoft.com/office/powerpoint/2010/main" val="4140223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1771653"/>
            <a:ext cx="12192000" cy="3379897"/>
          </a:xfrm>
          <a:prstGeom prst="rect">
            <a:avLst/>
          </a:prstGeom>
          <a:solidFill>
            <a:schemeClr val="tx2">
              <a:lumMod val="75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smtClean="0">
                <a:solidFill>
                  <a:schemeClr val="bg1"/>
                </a:solidFill>
              </a:rPr>
              <a:t>Engage Local Community </a:t>
            </a:r>
          </a:p>
          <a:p>
            <a:pPr algn="ctr"/>
            <a:r>
              <a:rPr lang="en-US" sz="5400" dirty="0" smtClean="0">
                <a:solidFill>
                  <a:schemeClr val="bg1"/>
                </a:solidFill>
              </a:rPr>
              <a:t>And Solicit Public Support</a:t>
            </a:r>
          </a:p>
          <a:p>
            <a:pPr algn="ctr"/>
            <a:endParaRPr lang="en-US" sz="5400" dirty="0" smtClean="0">
              <a:solidFill>
                <a:schemeClr val="bg1"/>
              </a:solidFill>
            </a:endParaRPr>
          </a:p>
          <a:p>
            <a:pPr algn="ctr"/>
            <a:r>
              <a:rPr lang="en-US" sz="3600" dirty="0" smtClean="0">
                <a:solidFill>
                  <a:schemeClr val="bg1"/>
                </a:solidFill>
              </a:rPr>
              <a:t>Better library for us!</a:t>
            </a:r>
          </a:p>
          <a:p>
            <a:pPr algn="ctr"/>
            <a:r>
              <a:rPr lang="en-US" sz="3600" dirty="0" smtClean="0">
                <a:solidFill>
                  <a:schemeClr val="bg1"/>
                </a:solidFill>
              </a:rPr>
              <a:t>Group 5         </a:t>
            </a:r>
            <a:endParaRPr lang="en-US" sz="3600" dirty="0">
              <a:solidFill>
                <a:schemeClr val="bg1"/>
              </a:solidFill>
            </a:endParaRPr>
          </a:p>
        </p:txBody>
      </p:sp>
    </p:spTree>
    <p:extLst>
      <p:ext uri="{BB962C8B-B14F-4D97-AF65-F5344CB8AC3E}">
        <p14:creationId xmlns:p14="http://schemas.microsoft.com/office/powerpoint/2010/main" val="2477877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3"/>
          <p:cNvSpPr txBox="1"/>
          <p:nvPr/>
        </p:nvSpPr>
        <p:spPr>
          <a:xfrm>
            <a:off x="1524000" y="6381328"/>
            <a:ext cx="6311408" cy="369332"/>
          </a:xfrm>
          <a:prstGeom prst="rect">
            <a:avLst/>
          </a:prstGeom>
          <a:noFill/>
        </p:spPr>
        <p:txBody>
          <a:bodyPr wrap="none" rtlCol="0">
            <a:spAutoFit/>
          </a:bodyPr>
          <a:lstStyle/>
          <a:p>
            <a:r>
              <a:rPr lang="en-GB" altLang="zh-TW" dirty="0">
                <a:solidFill>
                  <a:schemeClr val="bg1">
                    <a:lumMod val="95000"/>
                  </a:schemeClr>
                </a:solidFill>
              </a:rPr>
              <a:t>https://hoaxeye.com/2017/03/12/library-books-floating-in-paris/</a:t>
            </a:r>
            <a:endParaRPr lang="zh-TW" altLang="en-US" dirty="0">
              <a:solidFill>
                <a:schemeClr val="bg1">
                  <a:lumMod val="95000"/>
                </a:schemeClr>
              </a:solidFill>
            </a:endParaRPr>
          </a:p>
        </p:txBody>
      </p:sp>
      <p:sp>
        <p:nvSpPr>
          <p:cNvPr id="2" name="Title 1"/>
          <p:cNvSpPr>
            <a:spLocks noGrp="1"/>
          </p:cNvSpPr>
          <p:nvPr>
            <p:ph type="title"/>
          </p:nvPr>
        </p:nvSpPr>
        <p:spPr>
          <a:xfrm>
            <a:off x="0" y="2711576"/>
            <a:ext cx="12192000" cy="1325563"/>
          </a:xfrm>
          <a:solidFill>
            <a:srgbClr val="333F50">
              <a:alpha val="49020"/>
            </a:srgbClr>
          </a:solidFill>
        </p:spPr>
        <p:txBody>
          <a:bodyPr>
            <a:noAutofit/>
          </a:bodyPr>
          <a:lstStyle/>
          <a:p>
            <a:r>
              <a:rPr lang="en-US" sz="5400" dirty="0" smtClean="0">
                <a:solidFill>
                  <a:schemeClr val="bg1"/>
                </a:solidFill>
              </a:rPr>
              <a:t>Phase 1  </a:t>
            </a:r>
            <a:br>
              <a:rPr lang="en-US" sz="5400" dirty="0" smtClean="0">
                <a:solidFill>
                  <a:schemeClr val="bg1"/>
                </a:solidFill>
              </a:rPr>
            </a:br>
            <a:r>
              <a:rPr lang="en-US" sz="5400" dirty="0" smtClean="0">
                <a:solidFill>
                  <a:schemeClr val="bg1"/>
                </a:solidFill>
              </a:rPr>
              <a:t>Pre-Construction                                       </a:t>
            </a:r>
            <a:endParaRPr lang="en-US" sz="5400" dirty="0">
              <a:solidFill>
                <a:schemeClr val="bg1"/>
              </a:solidFill>
            </a:endParaRPr>
          </a:p>
        </p:txBody>
      </p:sp>
    </p:spTree>
    <p:extLst>
      <p:ext uri="{BB962C8B-B14F-4D97-AF65-F5344CB8AC3E}">
        <p14:creationId xmlns:p14="http://schemas.microsoft.com/office/powerpoint/2010/main" val="3008621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47209630"/>
              </p:ext>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325030"/>
                <a:gridCol w="2573310"/>
                <a:gridCol w="2136262"/>
                <a:gridCol w="1596994"/>
                <a:gridCol w="1735331"/>
                <a:gridCol w="1993029"/>
                <a:gridCol w="1832044"/>
              </a:tblGrid>
              <a:tr h="1587890">
                <a:tc>
                  <a:txBody>
                    <a:bodyPr/>
                    <a:lstStyle/>
                    <a:p>
                      <a:pPr marL="0" marR="0">
                        <a:lnSpc>
                          <a:spcPct val="107000"/>
                        </a:lnSpc>
                        <a:spcBef>
                          <a:spcPts val="0"/>
                        </a:spcBef>
                        <a:spcAft>
                          <a:spcPts val="0"/>
                        </a:spcAft>
                      </a:pP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Suggestion</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Rationale</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Alignment to library’s new mission</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Resource implications (other than library staff manpower)</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Success indicators</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Stakeholders (other than library staff)</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r h="857557">
                <a:tc>
                  <a:txBody>
                    <a:bodyPr/>
                    <a:lstStyle/>
                    <a:p>
                      <a:pPr marL="0" marR="0">
                        <a:lnSpc>
                          <a:spcPct val="107000"/>
                        </a:lnSpc>
                        <a:spcBef>
                          <a:spcPts val="0"/>
                        </a:spcBef>
                        <a:spcAft>
                          <a:spcPts val="0"/>
                        </a:spcAft>
                      </a:pPr>
                      <a:r>
                        <a:rPr lang="en-US" sz="1600">
                          <a:effectLst/>
                        </a:rPr>
                        <a:t>1</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Ask community to vote what facilities/space  they wish to have in library </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So community can have sense of ownership</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User engagement</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rPr>
                        <a:t> </a:t>
                      </a:r>
                      <a:r>
                        <a:rPr lang="en-US" sz="1600" dirty="0" smtClean="0">
                          <a:effectLst/>
                        </a:rPr>
                        <a:t>Online efforts</a:t>
                      </a:r>
                      <a:endParaRPr lang="en-US" sz="1600" dirty="0" smtClean="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Number of votes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Public</a:t>
                      </a:r>
                      <a:r>
                        <a:rPr lang="en-US" sz="1600" dirty="0">
                          <a:effectLst/>
                        </a:rPr>
                        <a:t>, faculty, school staff, students</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r h="1374291">
                <a:tc>
                  <a:txBody>
                    <a:bodyPr/>
                    <a:lstStyle/>
                    <a:p>
                      <a:pPr marL="0" marR="0">
                        <a:lnSpc>
                          <a:spcPct val="107000"/>
                        </a:lnSpc>
                        <a:spcBef>
                          <a:spcPts val="0"/>
                        </a:spcBef>
                        <a:spcAft>
                          <a:spcPts val="0"/>
                        </a:spcAft>
                      </a:pPr>
                      <a:r>
                        <a:rPr lang="en-US" sz="1600">
                          <a:effectLst/>
                        </a:rPr>
                        <a:t>2</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Use online social media poll to encourage suggestions for furniture or equipment, with lucky draw as </a:t>
                      </a:r>
                      <a:r>
                        <a:rPr lang="en-US" sz="1600" dirty="0" smtClean="0">
                          <a:effectLst/>
                        </a:rPr>
                        <a:t>incentives from sponsors</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To create sense of ownership in community – “people’s library”</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User engagement</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Online </a:t>
                      </a:r>
                      <a:r>
                        <a:rPr lang="en-US" sz="1600" dirty="0" smtClean="0">
                          <a:effectLst/>
                        </a:rPr>
                        <a:t>efforts</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Number of responses from public</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rPr>
                        <a:t> </a:t>
                      </a:r>
                      <a:r>
                        <a:rPr lang="en-US" sz="1600" dirty="0" smtClean="0">
                          <a:effectLst/>
                        </a:rPr>
                        <a:t>Public, industry, students</a:t>
                      </a:r>
                      <a:endParaRPr lang="en-US" sz="1600" dirty="0" smtClean="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r h="3038262">
                <a:tc>
                  <a:txBody>
                    <a:bodyPr/>
                    <a:lstStyle/>
                    <a:p>
                      <a:pPr marL="0" marR="0">
                        <a:lnSpc>
                          <a:spcPct val="107000"/>
                        </a:lnSpc>
                        <a:spcBef>
                          <a:spcPts val="0"/>
                        </a:spcBef>
                        <a:spcAft>
                          <a:spcPts val="0"/>
                        </a:spcAft>
                      </a:pPr>
                      <a:r>
                        <a:rPr lang="en-US" sz="1600">
                          <a:effectLst/>
                        </a:rPr>
                        <a:t>3</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Find sponsorship from student cooking club, to make delicious confections with library branding at places popular with students or community people (Crowdsourcing, MTR next to campus, canteen, etc.) (cookie shaped in damaged library structure or new library building)</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Compare and contrast old and new library, Create awareness of new library, raise funds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User engagement</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rPr>
                        <a:t>Get </a:t>
                      </a:r>
                      <a:r>
                        <a:rPr lang="en-US" sz="1600" dirty="0" smtClean="0">
                          <a:effectLst/>
                        </a:rPr>
                        <a:t>sponsors, Online efforts</a:t>
                      </a:r>
                      <a:endParaRPr lang="en-US" sz="1600" dirty="0" smtClean="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Peoples awareness of the </a:t>
                      </a:r>
                      <a:r>
                        <a:rPr lang="en-US" sz="1600" dirty="0" err="1">
                          <a:effectLst/>
                        </a:rPr>
                        <a:t>programme</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Public, </a:t>
                      </a:r>
                      <a:r>
                        <a:rPr lang="en-US" sz="1600" dirty="0" smtClean="0">
                          <a:effectLst/>
                        </a:rPr>
                        <a:t>students</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bl>
          </a:graphicData>
        </a:graphic>
      </p:graphicFrame>
    </p:spTree>
    <p:extLst>
      <p:ext uri="{BB962C8B-B14F-4D97-AF65-F5344CB8AC3E}">
        <p14:creationId xmlns:p14="http://schemas.microsoft.com/office/powerpoint/2010/main" val="345193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2853477"/>
            <a:ext cx="12192000" cy="1325563"/>
          </a:xfrm>
          <a:prstGeom prst="rect">
            <a:avLst/>
          </a:prstGeom>
          <a:solidFill>
            <a:srgbClr val="333F50">
              <a:alpha val="49020"/>
            </a:srgb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a:solidFill>
                  <a:schemeClr val="bg1"/>
                </a:solidFill>
              </a:rPr>
              <a:t>Phase 2</a:t>
            </a:r>
            <a:br>
              <a:rPr lang="en-US" sz="4800" dirty="0">
                <a:solidFill>
                  <a:schemeClr val="bg1"/>
                </a:solidFill>
              </a:rPr>
            </a:br>
            <a:r>
              <a:rPr lang="en-US" sz="4800" dirty="0">
                <a:solidFill>
                  <a:schemeClr val="bg1"/>
                </a:solidFill>
              </a:rPr>
              <a:t>During construction period of library building</a:t>
            </a:r>
          </a:p>
        </p:txBody>
      </p:sp>
    </p:spTree>
    <p:extLst>
      <p:ext uri="{BB962C8B-B14F-4D97-AF65-F5344CB8AC3E}">
        <p14:creationId xmlns:p14="http://schemas.microsoft.com/office/powerpoint/2010/main" val="3895082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17695412"/>
              </p:ext>
            </p:extLst>
          </p:nvPr>
        </p:nvGraphicFramePr>
        <p:xfrm>
          <a:off x="0" y="2"/>
          <a:ext cx="12191999" cy="6857997"/>
        </p:xfrm>
        <a:graphic>
          <a:graphicData uri="http://schemas.openxmlformats.org/drawingml/2006/table">
            <a:tbl>
              <a:tblPr firstRow="1" firstCol="1" bandRow="1">
                <a:tableStyleId>{5C22544A-7EE6-4342-B048-85BDC9FD1C3A}</a:tableStyleId>
              </a:tblPr>
              <a:tblGrid>
                <a:gridCol w="325030"/>
                <a:gridCol w="2573309"/>
                <a:gridCol w="2433515"/>
                <a:gridCol w="1519707"/>
                <a:gridCol w="1841678"/>
                <a:gridCol w="1666716"/>
                <a:gridCol w="1832044"/>
              </a:tblGrid>
              <a:tr h="1238274">
                <a:tc>
                  <a:txBody>
                    <a:bodyPr/>
                    <a:lstStyle/>
                    <a:p>
                      <a:pPr marL="0" marR="0">
                        <a:lnSpc>
                          <a:spcPct val="107000"/>
                        </a:lnSpc>
                        <a:spcBef>
                          <a:spcPts val="0"/>
                        </a:spcBef>
                        <a:spcAft>
                          <a:spcPts val="0"/>
                        </a:spcAft>
                      </a:pP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Suggestion</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Rationale</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Alignment to library’s new mission</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Resource implications (other than library staff manpower)</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Success indicators</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Stakeholders (other than library staff)</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r h="1873241">
                <a:tc>
                  <a:txBody>
                    <a:bodyPr/>
                    <a:lstStyle/>
                    <a:p>
                      <a:pPr marL="0" marR="0">
                        <a:lnSpc>
                          <a:spcPct val="107000"/>
                        </a:lnSpc>
                        <a:spcBef>
                          <a:spcPts val="0"/>
                        </a:spcBef>
                        <a:spcAft>
                          <a:spcPts val="0"/>
                        </a:spcAft>
                      </a:pPr>
                      <a:r>
                        <a:rPr lang="en-US" sz="1600" dirty="0">
                          <a:effectLst/>
                        </a:rPr>
                        <a:t>4</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Encourage public to donate architectural elements or equipment and personalize each item (with name)</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To create sense of ownership in community – “people’s library”</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User </a:t>
                      </a:r>
                      <a:r>
                        <a:rPr lang="en-US" sz="1600" dirty="0">
                          <a:effectLst/>
                        </a:rPr>
                        <a:t>engagement</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Online efforts only, minimal cost</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Amount of donation</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Public</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r h="2497655">
                <a:tc>
                  <a:txBody>
                    <a:bodyPr/>
                    <a:lstStyle/>
                    <a:p>
                      <a:pPr marL="0" marR="0">
                        <a:lnSpc>
                          <a:spcPct val="107000"/>
                        </a:lnSpc>
                        <a:spcBef>
                          <a:spcPts val="0"/>
                        </a:spcBef>
                        <a:spcAft>
                          <a:spcPts val="0"/>
                        </a:spcAft>
                      </a:pPr>
                      <a:r>
                        <a:rPr lang="en-US" sz="1600">
                          <a:effectLst/>
                        </a:rPr>
                        <a:t>5</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Outreach programme – librarians go to community centres, schools, to introduce our new library, eg. information literacy classes, roadshow in MTR stations, </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Raise awareness, work together with public, solicit support, archive public memory, primary resource for historical research, </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User engagement</a:t>
                      </a:r>
                      <a:endParaRPr lang="en-US" sz="1600" dirty="0">
                        <a:effectLst/>
                      </a:endParaRPr>
                    </a:p>
                  </a:txBody>
                  <a:tcPr marL="52678" marR="52678" marT="0" marB="0"/>
                </a:tc>
                <a:tc>
                  <a:txBody>
                    <a:bodyPr/>
                    <a:lstStyle/>
                    <a:p>
                      <a:pPr marL="0" marR="0">
                        <a:lnSpc>
                          <a:spcPct val="107000"/>
                        </a:lnSpc>
                        <a:spcBef>
                          <a:spcPts val="0"/>
                        </a:spcBef>
                        <a:spcAft>
                          <a:spcPts val="0"/>
                        </a:spcAft>
                      </a:pPr>
                      <a:r>
                        <a:rPr lang="en-US" sz="1600" dirty="0">
                          <a:effectLst/>
                        </a:rPr>
                        <a:t> </a:t>
                      </a:r>
                      <a:r>
                        <a:rPr lang="en-US" sz="1600" dirty="0" smtClean="0">
                          <a:effectLst/>
                        </a:rPr>
                        <a:t>Better use of staff time during construction period</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Number of outreach programmes, community feedback</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Public</a:t>
                      </a:r>
                      <a:r>
                        <a:rPr lang="en-US" sz="1600" dirty="0">
                          <a:effectLst/>
                        </a:rPr>
                        <a:t>, faculty, school staff, students, community service </a:t>
                      </a:r>
                      <a:r>
                        <a:rPr lang="en-US" sz="1600" dirty="0" err="1">
                          <a:effectLst/>
                        </a:rPr>
                        <a:t>organisations</a:t>
                      </a:r>
                      <a:r>
                        <a:rPr lang="en-US" sz="1600" dirty="0">
                          <a:effectLst/>
                        </a:rPr>
                        <a:t>, secondary schools, primary schools,</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r h="1248827">
                <a:tc>
                  <a:txBody>
                    <a:bodyPr/>
                    <a:lstStyle/>
                    <a:p>
                      <a:pPr marL="0" marR="0">
                        <a:lnSpc>
                          <a:spcPct val="107000"/>
                        </a:lnSpc>
                        <a:spcBef>
                          <a:spcPts val="0"/>
                        </a:spcBef>
                        <a:spcAft>
                          <a:spcPts val="0"/>
                        </a:spcAft>
                      </a:pPr>
                      <a:r>
                        <a:rPr lang="en-US" sz="1600">
                          <a:effectLst/>
                        </a:rPr>
                        <a:t>6</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Online platform to report progress of construction</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Raise awareness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User engagement</a:t>
                      </a:r>
                      <a:endParaRPr lang="en-US" sz="1600" dirty="0">
                        <a:effectLst/>
                      </a:endParaRPr>
                    </a:p>
                  </a:txBody>
                  <a:tcPr marL="52678" marR="52678" marT="0" marB="0"/>
                </a:tc>
                <a:tc>
                  <a:txBody>
                    <a:bodyPr/>
                    <a:lstStyle/>
                    <a:p>
                      <a:pPr marL="0" marR="0">
                        <a:lnSpc>
                          <a:spcPct val="107000"/>
                        </a:lnSpc>
                        <a:spcBef>
                          <a:spcPts val="0"/>
                        </a:spcBef>
                        <a:spcAft>
                          <a:spcPts val="0"/>
                        </a:spcAft>
                      </a:pPr>
                      <a:r>
                        <a:rPr lang="en-US" sz="1600">
                          <a:effectLst/>
                        </a:rPr>
                        <a:t>Online efforts only, minimal cost</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Views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Public</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bl>
          </a:graphicData>
        </a:graphic>
      </p:graphicFrame>
    </p:spTree>
    <p:extLst>
      <p:ext uri="{BB962C8B-B14F-4D97-AF65-F5344CB8AC3E}">
        <p14:creationId xmlns:p14="http://schemas.microsoft.com/office/powerpoint/2010/main" val="3129143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077"/>
            <a:ext cx="12192000" cy="1325563"/>
          </a:xfrm>
          <a:solidFill>
            <a:srgbClr val="0070C0">
              <a:alpha val="50196"/>
            </a:srgbClr>
          </a:solidFill>
        </p:spPr>
        <p:txBody>
          <a:bodyPr>
            <a:noAutofit/>
          </a:bodyPr>
          <a:lstStyle/>
          <a:p>
            <a:r>
              <a:rPr lang="en-US" sz="4800" b="1" dirty="0" smtClean="0">
                <a:solidFill>
                  <a:schemeClr val="bg1"/>
                </a:solidFill>
              </a:rPr>
              <a:t>Phase 3</a:t>
            </a:r>
            <a:br>
              <a:rPr lang="en-US" sz="4800" b="1" dirty="0" smtClean="0">
                <a:solidFill>
                  <a:schemeClr val="bg1"/>
                </a:solidFill>
              </a:rPr>
            </a:br>
            <a:r>
              <a:rPr lang="en-US" sz="4800" b="1" dirty="0">
                <a:solidFill>
                  <a:schemeClr val="bg1"/>
                </a:solidFill>
              </a:rPr>
              <a:t>Launch, re-opening</a:t>
            </a:r>
          </a:p>
        </p:txBody>
      </p:sp>
    </p:spTree>
    <p:extLst>
      <p:ext uri="{BB962C8B-B14F-4D97-AF65-F5344CB8AC3E}">
        <p14:creationId xmlns:p14="http://schemas.microsoft.com/office/powerpoint/2010/main" val="897845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51473537"/>
              </p:ext>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257577"/>
                <a:gridCol w="3193961"/>
                <a:gridCol w="2665927"/>
                <a:gridCol w="1854558"/>
                <a:gridCol w="1712890"/>
                <a:gridCol w="1068946"/>
                <a:gridCol w="1438141"/>
              </a:tblGrid>
              <a:tr h="1138513">
                <a:tc>
                  <a:txBody>
                    <a:bodyPr/>
                    <a:lstStyle/>
                    <a:p>
                      <a:pPr marL="0" marR="0">
                        <a:lnSpc>
                          <a:spcPct val="107000"/>
                        </a:lnSpc>
                        <a:spcBef>
                          <a:spcPts val="0"/>
                        </a:spcBef>
                        <a:spcAft>
                          <a:spcPts val="0"/>
                        </a:spcAft>
                      </a:pP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Suggestion</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Rationale</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Alignment to library’s new mission</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Resource implications (other than library staff manpower)</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Success indicators</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Stakeholders (other than library staff)</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r h="3123758">
                <a:tc>
                  <a:txBody>
                    <a:bodyPr/>
                    <a:lstStyle/>
                    <a:p>
                      <a:pPr marL="0" marR="0">
                        <a:lnSpc>
                          <a:spcPct val="107000"/>
                        </a:lnSpc>
                        <a:spcBef>
                          <a:spcPts val="0"/>
                        </a:spcBef>
                        <a:spcAft>
                          <a:spcPts val="0"/>
                        </a:spcAft>
                      </a:pPr>
                      <a:r>
                        <a:rPr lang="en-US" sz="1600">
                          <a:effectLst/>
                        </a:rPr>
                        <a:t>7</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smtClean="0">
                          <a:effectLst/>
                        </a:rPr>
                        <a:t>Online digital archive documenting the disaster and entire reconstruction process involving community, appeal for content (</a:t>
                      </a:r>
                      <a:r>
                        <a:rPr lang="en-US" sz="1600" dirty="0" err="1" smtClean="0">
                          <a:effectLst/>
                        </a:rPr>
                        <a:t>eg</a:t>
                      </a:r>
                      <a:r>
                        <a:rPr lang="en-US" sz="1600" dirty="0" smtClean="0">
                          <a:effectLst/>
                        </a:rPr>
                        <a:t>. Photos, oral interviews, etc.)</a:t>
                      </a:r>
                      <a:endParaRPr lang="en-US" sz="1600" dirty="0" smtClean="0">
                        <a:effectLst/>
                        <a:latin typeface="Calibri" panose="020F0502020204030204" pitchFamily="34" charset="0"/>
                        <a:ea typeface="新細明體" panose="02020500000000000000" pitchFamily="18" charset="-120"/>
                        <a:cs typeface="Times New Roman" panose="02020603050405020304" pitchFamily="18" charset="0"/>
                      </a:endParaRPr>
                    </a:p>
                    <a:p>
                      <a:pPr marL="0" marR="0">
                        <a:lnSpc>
                          <a:spcPct val="107000"/>
                        </a:lnSpc>
                        <a:spcBef>
                          <a:spcPts val="0"/>
                        </a:spcBef>
                        <a:spcAft>
                          <a:spcPts val="0"/>
                        </a:spcAft>
                      </a:pPr>
                      <a:endParaRPr lang="en-US" sz="1600" dirty="0" smtClean="0">
                        <a:effectLst/>
                      </a:endParaRPr>
                    </a:p>
                    <a:p>
                      <a:pPr marL="0" marR="0">
                        <a:lnSpc>
                          <a:spcPct val="107000"/>
                        </a:lnSpc>
                        <a:spcBef>
                          <a:spcPts val="0"/>
                        </a:spcBef>
                        <a:spcAft>
                          <a:spcPts val="0"/>
                        </a:spcAft>
                      </a:pPr>
                      <a:r>
                        <a:rPr lang="en-US" sz="1600" dirty="0" smtClean="0">
                          <a:effectLst/>
                        </a:rPr>
                        <a:t>Collect </a:t>
                      </a:r>
                      <a:r>
                        <a:rPr lang="en-US" sz="1600" dirty="0">
                          <a:effectLst/>
                        </a:rPr>
                        <a:t>community publications (</a:t>
                      </a:r>
                      <a:r>
                        <a:rPr lang="en-US" sz="1600" dirty="0" err="1">
                          <a:effectLst/>
                        </a:rPr>
                        <a:t>eg</a:t>
                      </a:r>
                      <a:r>
                        <a:rPr lang="en-US" sz="1600" dirty="0">
                          <a:effectLst/>
                        </a:rPr>
                        <a:t>. clan association publications) and catalogue and digitize them</a:t>
                      </a:r>
                      <a:r>
                        <a:rPr lang="en-US" sz="1600" dirty="0" smtClean="0">
                          <a:effectLst/>
                        </a:rPr>
                        <a:t>.</a:t>
                      </a:r>
                      <a:endParaRPr lang="en-US" sz="1600" dirty="0">
                        <a:effectLst/>
                      </a:endParaRPr>
                    </a:p>
                  </a:txBody>
                  <a:tcPr marL="52678" marR="52678" marT="0" marB="0"/>
                </a:tc>
                <a:tc>
                  <a:txBody>
                    <a:bodyPr/>
                    <a:lstStyle/>
                    <a:p>
                      <a:pPr marL="0" marR="0">
                        <a:lnSpc>
                          <a:spcPct val="107000"/>
                        </a:lnSpc>
                        <a:spcBef>
                          <a:spcPts val="0"/>
                        </a:spcBef>
                        <a:spcAft>
                          <a:spcPts val="0"/>
                        </a:spcAft>
                      </a:pPr>
                      <a:r>
                        <a:rPr lang="en-US" sz="1600" dirty="0">
                          <a:effectLst/>
                        </a:rPr>
                        <a:t>Promote community </a:t>
                      </a:r>
                      <a:r>
                        <a:rPr lang="en-US" sz="1600" dirty="0" err="1">
                          <a:effectLst/>
                        </a:rPr>
                        <a:t>organisations’</a:t>
                      </a:r>
                      <a:r>
                        <a:rPr lang="en-US" sz="1600" dirty="0">
                          <a:effectLst/>
                        </a:rPr>
                        <a:t> heritage, to garner support (some may become potential donors)</a:t>
                      </a:r>
                    </a:p>
                    <a:p>
                      <a:pPr marL="0" marR="0">
                        <a:lnSpc>
                          <a:spcPct val="107000"/>
                        </a:lnSpc>
                        <a:spcBef>
                          <a:spcPts val="0"/>
                        </a:spcBef>
                        <a:spcAft>
                          <a:spcPts val="0"/>
                        </a:spcAft>
                      </a:pPr>
                      <a:r>
                        <a:rPr lang="en-US" sz="1600" dirty="0">
                          <a:effectLst/>
                        </a:rPr>
                        <a:t> </a:t>
                      </a:r>
                    </a:p>
                    <a:p>
                      <a:pPr marL="0" marR="0">
                        <a:lnSpc>
                          <a:spcPct val="107000"/>
                        </a:lnSpc>
                        <a:spcBef>
                          <a:spcPts val="0"/>
                        </a:spcBef>
                        <a:spcAft>
                          <a:spcPts val="0"/>
                        </a:spcAft>
                      </a:pPr>
                      <a:r>
                        <a:rPr lang="en-US" sz="1600" dirty="0">
                          <a:effectLst/>
                        </a:rPr>
                        <a:t>Collect primary resources for researchers to use</a:t>
                      </a:r>
                    </a:p>
                    <a:p>
                      <a:pPr marL="0" marR="0">
                        <a:lnSpc>
                          <a:spcPct val="107000"/>
                        </a:lnSpc>
                        <a:spcBef>
                          <a:spcPts val="0"/>
                        </a:spcBef>
                        <a:spcAft>
                          <a:spcPts val="0"/>
                        </a:spcAft>
                      </a:pPr>
                      <a:r>
                        <a:rPr lang="en-US" sz="1600" dirty="0">
                          <a:effectLst/>
                        </a:rPr>
                        <a:t> </a:t>
                      </a:r>
                    </a:p>
                    <a:p>
                      <a:pPr marL="0" marR="0">
                        <a:lnSpc>
                          <a:spcPct val="107000"/>
                        </a:lnSpc>
                        <a:spcBef>
                          <a:spcPts val="0"/>
                        </a:spcBef>
                        <a:spcAft>
                          <a:spcPts val="0"/>
                        </a:spcAft>
                      </a:pPr>
                      <a:r>
                        <a:rPr lang="en-US" sz="1600" dirty="0">
                          <a:effectLst/>
                        </a:rPr>
                        <a:t>Showcase librarians’ capabilities in creating digital exhibits</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Library’s new digital scholarship </a:t>
                      </a:r>
                      <a:r>
                        <a:rPr lang="en-US" sz="1600" dirty="0" smtClean="0">
                          <a:effectLst/>
                        </a:rPr>
                        <a:t>capabilities</a:t>
                      </a:r>
                    </a:p>
                    <a:p>
                      <a:pPr marL="0" marR="0">
                        <a:lnSpc>
                          <a:spcPct val="107000"/>
                        </a:lnSpc>
                        <a:spcBef>
                          <a:spcPts val="0"/>
                        </a:spcBef>
                        <a:spcAft>
                          <a:spcPts val="0"/>
                        </a:spcAft>
                      </a:pPr>
                      <a:endParaRPr lang="en-US" sz="1600" dirty="0" smtClean="0">
                        <a:effectLst/>
                        <a:latin typeface="Calibri" panose="020F0502020204030204" pitchFamily="34" charset="0"/>
                        <a:ea typeface="新細明體" panose="02020500000000000000" pitchFamily="18" charset="-120"/>
                        <a:cs typeface="Times New Roman" panose="02020603050405020304" pitchFamily="18" charset="0"/>
                      </a:endParaRPr>
                    </a:p>
                    <a:p>
                      <a:pPr marL="0" marR="0">
                        <a:lnSpc>
                          <a:spcPct val="107000"/>
                        </a:lnSpc>
                        <a:spcBef>
                          <a:spcPts val="0"/>
                        </a:spcBef>
                        <a:spcAft>
                          <a:spcPts val="0"/>
                        </a:spcAft>
                      </a:pPr>
                      <a:r>
                        <a:rPr lang="en-US" sz="1600" smtClean="0">
                          <a:effectLst/>
                          <a:latin typeface="Calibri" panose="020F0502020204030204" pitchFamily="34" charset="0"/>
                          <a:ea typeface="新細明體" panose="02020500000000000000" pitchFamily="18" charset="-120"/>
                          <a:cs typeface="Times New Roman" panose="02020603050405020304" pitchFamily="18" charset="0"/>
                        </a:rPr>
                        <a:t>Collections beyond books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Server </a:t>
                      </a:r>
                      <a:r>
                        <a:rPr lang="en-US" sz="1600" dirty="0">
                          <a:effectLst/>
                        </a:rPr>
                        <a:t>space, web platform</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Number of views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Public</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r h="1467898">
                <a:tc>
                  <a:txBody>
                    <a:bodyPr/>
                    <a:lstStyle/>
                    <a:p>
                      <a:pPr marL="0" marR="0">
                        <a:lnSpc>
                          <a:spcPct val="107000"/>
                        </a:lnSpc>
                        <a:spcBef>
                          <a:spcPts val="0"/>
                        </a:spcBef>
                        <a:spcAft>
                          <a:spcPts val="0"/>
                        </a:spcAft>
                      </a:pPr>
                      <a:r>
                        <a:rPr lang="en-US" sz="1600">
                          <a:effectLst/>
                        </a:rPr>
                        <a:t>8</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Engage students to create promotional videos involving famous alumni (as assignments)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Promote facilities of the new library, Create awareness of new “transformed” roles of library </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User engagement, Create awareness of library without books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Sponsorship from alumni, appeal for TV air time</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Number of broadcast time, programs, …</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Students from media school, alumni, industry</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r h="1127831">
                <a:tc>
                  <a:txBody>
                    <a:bodyPr/>
                    <a:lstStyle/>
                    <a:p>
                      <a:pPr marL="0" marR="0">
                        <a:lnSpc>
                          <a:spcPct val="107000"/>
                        </a:lnSpc>
                        <a:spcBef>
                          <a:spcPts val="0"/>
                        </a:spcBef>
                        <a:spcAft>
                          <a:spcPts val="0"/>
                        </a:spcAft>
                      </a:pPr>
                      <a:r>
                        <a:rPr lang="en-US" sz="1600">
                          <a:effectLst/>
                        </a:rPr>
                        <a:t>9</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Use augmented reality games and social media and incentives to draw students or public to engage library scenic spaces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Use gaming methods to encourage community awareness and use of library</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smtClean="0">
                          <a:effectLst/>
                        </a:rPr>
                        <a:t>User </a:t>
                      </a:r>
                      <a:r>
                        <a:rPr lang="en-US" sz="1600" dirty="0">
                          <a:effectLst/>
                        </a:rPr>
                        <a:t>engagement, digital literacy, virtual library</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Funds for software development</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a:effectLst/>
                        </a:rPr>
                        <a:t>Number of comments</a:t>
                      </a:r>
                      <a:endParaRPr lang="en-US" sz="160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c>
                  <a:txBody>
                    <a:bodyPr/>
                    <a:lstStyle/>
                    <a:p>
                      <a:pPr marL="0" marR="0">
                        <a:lnSpc>
                          <a:spcPct val="107000"/>
                        </a:lnSpc>
                        <a:spcBef>
                          <a:spcPts val="0"/>
                        </a:spcBef>
                        <a:spcAft>
                          <a:spcPts val="0"/>
                        </a:spcAft>
                      </a:pPr>
                      <a:r>
                        <a:rPr lang="en-US" sz="1600" dirty="0">
                          <a:effectLst/>
                        </a:rPr>
                        <a:t>School of computing, library IT (collaboration)</a:t>
                      </a:r>
                      <a:endParaRPr lang="en-US"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2678" marR="52678" marT="0" marB="0"/>
                </a:tc>
              </a:tr>
            </a:tbl>
          </a:graphicData>
        </a:graphic>
      </p:graphicFrame>
    </p:spTree>
    <p:extLst>
      <p:ext uri="{BB962C8B-B14F-4D97-AF65-F5344CB8AC3E}">
        <p14:creationId xmlns:p14="http://schemas.microsoft.com/office/powerpoint/2010/main" val="2525768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587</Words>
  <Application>Microsoft Office PowerPoint</Application>
  <PresentationFormat>Widescreen</PresentationFormat>
  <Paragraphs>98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新細明體</vt:lpstr>
      <vt:lpstr>Arial</vt:lpstr>
      <vt:lpstr>Calibri</vt:lpstr>
      <vt:lpstr>Calibri Light</vt:lpstr>
      <vt:lpstr>Times New Roman</vt:lpstr>
      <vt:lpstr>Office Theme</vt:lpstr>
      <vt:lpstr>PowerPoint Presentation</vt:lpstr>
      <vt:lpstr>Phase 1   Pre-Construction                                       </vt:lpstr>
      <vt:lpstr>PowerPoint Presentation</vt:lpstr>
      <vt:lpstr>PowerPoint Presentation</vt:lpstr>
      <vt:lpstr>PowerPoint Presentation</vt:lpstr>
      <vt:lpstr>Phase 3 Launch, re-opening</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nbkw07e-gen</dc:creator>
  <cp:lastModifiedBy>libtss</cp:lastModifiedBy>
  <cp:revision>11</cp:revision>
  <dcterms:created xsi:type="dcterms:W3CDTF">2018-04-15T09:15:38Z</dcterms:created>
  <dcterms:modified xsi:type="dcterms:W3CDTF">2018-04-19T04:10:59Z</dcterms:modified>
</cp:coreProperties>
</file>